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เอฟซี ซับเจค" panose="020B0604020202020204" charset="-34"/>
      <p:regular r:id="rId4"/>
    </p:embeddedFont>
    <p:embeddedFont>
      <p:font typeface="เอฟซี ซับเจค Bold" panose="020B0604020202020204" charset="-34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833019" y="5345999"/>
            <a:ext cx="8389520" cy="5346000"/>
          </a:xfrm>
          <a:custGeom>
            <a:avLst/>
            <a:gdLst/>
            <a:ahLst/>
            <a:cxnLst/>
            <a:rect l="l" t="t" r="r" b="b"/>
            <a:pathLst>
              <a:path w="8777373" h="5869137">
                <a:moveTo>
                  <a:pt x="0" y="5869137"/>
                </a:moveTo>
                <a:lnTo>
                  <a:pt x="8777374" y="5869137"/>
                </a:lnTo>
                <a:lnTo>
                  <a:pt x="8777374" y="0"/>
                </a:lnTo>
                <a:lnTo>
                  <a:pt x="0" y="0"/>
                </a:lnTo>
                <a:lnTo>
                  <a:pt x="0" y="586913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3040069" y="4037380"/>
            <a:ext cx="2589517" cy="2453567"/>
          </a:xfrm>
          <a:custGeom>
            <a:avLst/>
            <a:gdLst/>
            <a:ahLst/>
            <a:cxnLst/>
            <a:rect l="l" t="t" r="r" b="b"/>
            <a:pathLst>
              <a:path w="2589517" h="2453567">
                <a:moveTo>
                  <a:pt x="2589517" y="0"/>
                </a:moveTo>
                <a:lnTo>
                  <a:pt x="0" y="0"/>
                </a:lnTo>
                <a:lnTo>
                  <a:pt x="0" y="2453567"/>
                </a:lnTo>
                <a:lnTo>
                  <a:pt x="2589517" y="2453567"/>
                </a:lnTo>
                <a:lnTo>
                  <a:pt x="258951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>
            <a:off x="738914" y="2440195"/>
            <a:ext cx="2148431" cy="214843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  <a:ln w="57150" cap="sq">
              <a:solidFill>
                <a:srgbClr val="F999B8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1851" y="4757793"/>
            <a:ext cx="2148431" cy="21484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  <a:ln w="57150" cap="sq">
              <a:solidFill>
                <a:srgbClr val="F999B8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5821" y="7009932"/>
            <a:ext cx="2148431" cy="214843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923" r="-49029"/>
              </a:stretch>
            </a:blipFill>
            <a:ln w="57150" cap="sq">
              <a:solidFill>
                <a:srgbClr val="F999B8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5201688" y="4037380"/>
            <a:ext cx="2699306" cy="2460867"/>
          </a:xfrm>
          <a:custGeom>
            <a:avLst/>
            <a:gdLst/>
            <a:ahLst/>
            <a:cxnLst/>
            <a:rect l="l" t="t" r="r" b="b"/>
            <a:pathLst>
              <a:path w="2699306" h="2460867">
                <a:moveTo>
                  <a:pt x="2699306" y="0"/>
                </a:moveTo>
                <a:lnTo>
                  <a:pt x="0" y="0"/>
                </a:lnTo>
                <a:lnTo>
                  <a:pt x="0" y="2460867"/>
                </a:lnTo>
                <a:lnTo>
                  <a:pt x="2699306" y="2460867"/>
                </a:lnTo>
                <a:lnTo>
                  <a:pt x="2699306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3345517" y="2916303"/>
            <a:ext cx="4190958" cy="5180991"/>
          </a:xfrm>
          <a:custGeom>
            <a:avLst/>
            <a:gdLst/>
            <a:ahLst/>
            <a:cxnLst/>
            <a:rect l="l" t="t" r="r" b="b"/>
            <a:pathLst>
              <a:path w="4798332" h="6453830">
                <a:moveTo>
                  <a:pt x="0" y="0"/>
                </a:moveTo>
                <a:lnTo>
                  <a:pt x="4798332" y="0"/>
                </a:lnTo>
                <a:lnTo>
                  <a:pt x="4798332" y="6453830"/>
                </a:lnTo>
                <a:lnTo>
                  <a:pt x="0" y="64538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5292" r="-41198" b="-12402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3296166" y="7393570"/>
            <a:ext cx="6916966" cy="1476864"/>
          </a:xfrm>
          <a:custGeom>
            <a:avLst/>
            <a:gdLst/>
            <a:ahLst/>
            <a:cxnLst/>
            <a:rect l="l" t="t" r="r" b="b"/>
            <a:pathLst>
              <a:path w="6916966" h="1210469">
                <a:moveTo>
                  <a:pt x="0" y="0"/>
                </a:moveTo>
                <a:lnTo>
                  <a:pt x="6916966" y="0"/>
                </a:lnTo>
                <a:lnTo>
                  <a:pt x="6916966" y="1210469"/>
                </a:lnTo>
                <a:lnTo>
                  <a:pt x="0" y="1210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3" name="Group 13"/>
          <p:cNvGrpSpPr/>
          <p:nvPr/>
        </p:nvGrpSpPr>
        <p:grpSpPr>
          <a:xfrm>
            <a:off x="756000" y="-629723"/>
            <a:ext cx="1466099" cy="2771446"/>
            <a:chOff x="0" y="0"/>
            <a:chExt cx="525417" cy="9932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5417" cy="993224"/>
            </a:xfrm>
            <a:custGeom>
              <a:avLst/>
              <a:gdLst/>
              <a:ahLst/>
              <a:cxnLst/>
              <a:rect l="l" t="t" r="r" b="b"/>
              <a:pathLst>
                <a:path w="525417" h="993224">
                  <a:moveTo>
                    <a:pt x="216506" y="0"/>
                  </a:moveTo>
                  <a:lnTo>
                    <a:pt x="308911" y="0"/>
                  </a:lnTo>
                  <a:cubicBezTo>
                    <a:pt x="366332" y="0"/>
                    <a:pt x="421401" y="22810"/>
                    <a:pt x="462004" y="63413"/>
                  </a:cubicBezTo>
                  <a:cubicBezTo>
                    <a:pt x="502606" y="104016"/>
                    <a:pt x="525417" y="159085"/>
                    <a:pt x="525417" y="216506"/>
                  </a:cubicBezTo>
                  <a:lnTo>
                    <a:pt x="525417" y="776718"/>
                  </a:lnTo>
                  <a:cubicBezTo>
                    <a:pt x="525417" y="896291"/>
                    <a:pt x="428484" y="993224"/>
                    <a:pt x="308911" y="993224"/>
                  </a:cubicBezTo>
                  <a:lnTo>
                    <a:pt x="216506" y="993224"/>
                  </a:lnTo>
                  <a:cubicBezTo>
                    <a:pt x="96933" y="993224"/>
                    <a:pt x="0" y="896291"/>
                    <a:pt x="0" y="776718"/>
                  </a:cubicBezTo>
                  <a:lnTo>
                    <a:pt x="0" y="216506"/>
                  </a:lnTo>
                  <a:cubicBezTo>
                    <a:pt x="0" y="96933"/>
                    <a:pt x="96933" y="0"/>
                    <a:pt x="216506" y="0"/>
                  </a:cubicBezTo>
                  <a:close/>
                </a:path>
              </a:pathLst>
            </a:custGeom>
            <a:solidFill>
              <a:srgbClr val="F999B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525417" cy="1078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45328" y="7576175"/>
            <a:ext cx="3626070" cy="47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  <a:spcBef>
                <a:spcPct val="0"/>
              </a:spcBef>
            </a:pPr>
            <a:r>
              <a:rPr lang="th-TH" sz="2747" b="1" dirty="0">
                <a:solidFill>
                  <a:srgbClr val="FF619A"/>
                </a:solidFill>
                <a:latin typeface="เอฟซี ซับเจค Bold"/>
                <a:ea typeface="เอฟซี ซับเจค Bold"/>
                <a:cs typeface="เอฟซี ซับเจค Bold"/>
                <a:sym typeface="เอฟซี ซับเจค Bold"/>
              </a:rPr>
              <a:t>ชื่อ.......................................</a:t>
            </a:r>
            <a:endParaRPr lang="en-US" sz="2747" b="1" dirty="0">
              <a:solidFill>
                <a:srgbClr val="FF619A"/>
              </a:solidFill>
              <a:latin typeface="เอฟซี ซับเจค Bold"/>
              <a:ea typeface="เอฟซี ซับเจค Bold"/>
              <a:cs typeface="เอฟซี ซับเจค Bold"/>
              <a:sym typeface="เอฟซี ซับเจค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36825" y="7998805"/>
            <a:ext cx="2904666" cy="6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1789" dirty="0" err="1">
                <a:solidFill>
                  <a:srgbClr val="FF619A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ตำแหน่ง</a:t>
            </a:r>
            <a:r>
              <a:rPr lang="en-US" sz="1789" dirty="0">
                <a:solidFill>
                  <a:srgbClr val="FF619A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 </a:t>
            </a:r>
            <a:r>
              <a:rPr lang="th-TH" sz="1789" dirty="0">
                <a:solidFill>
                  <a:srgbClr val="FF619A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ครู</a:t>
            </a:r>
          </a:p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th-TH" sz="1789" dirty="0">
                <a:solidFill>
                  <a:srgbClr val="FF619A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กลุ่มสาระการเรียนรู้........................ </a:t>
            </a:r>
            <a:endParaRPr lang="en-US" sz="1789" dirty="0">
              <a:solidFill>
                <a:srgbClr val="FF619A"/>
              </a:solidFill>
              <a:latin typeface="เอฟซี ซับเจค"/>
              <a:ea typeface="เอฟซี ซับเจค"/>
              <a:cs typeface="เอฟซี ซับเจค"/>
              <a:sym typeface="เอฟซี ซับเจค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99925" y="145446"/>
            <a:ext cx="5056575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81"/>
              </a:lnSpc>
              <a:spcBef>
                <a:spcPct val="0"/>
              </a:spcBef>
            </a:pPr>
            <a:r>
              <a:rPr lang="th-TH" sz="2400" b="1" dirty="0">
                <a:solidFill>
                  <a:srgbClr val="FF619A"/>
                </a:solidFill>
                <a:latin typeface="เอฟซี ซับเจค Bold"/>
                <a:ea typeface="เอฟซี ซับเจค Bold"/>
                <a:cs typeface="เอฟซี ซับเจค Bold"/>
                <a:sym typeface="เอฟซี ซับเจค Bold"/>
              </a:rPr>
              <a:t>แบบบันทึกข้อตกลงในการพัฒนางาน</a:t>
            </a:r>
            <a:endParaRPr lang="en-US" sz="2400" b="1" dirty="0">
              <a:solidFill>
                <a:srgbClr val="FF619A"/>
              </a:solidFill>
              <a:latin typeface="เอฟซี ซับเจค Bold"/>
              <a:ea typeface="เอฟซี ซับเจค Bold"/>
              <a:cs typeface="เอฟซี ซับเจค Bold"/>
              <a:sym typeface="เอฟซี ซับเจค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99925" y="590949"/>
            <a:ext cx="4781025" cy="74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1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619A"/>
                </a:solidFill>
                <a:latin typeface="เอฟซี ซับเจค Bold"/>
                <a:ea typeface="เอฟซี ซับเจค Bold"/>
                <a:cs typeface="เอฟซี ซับเจค Bold"/>
                <a:sym typeface="เอฟซี ซับเจค Bold"/>
              </a:rPr>
              <a:t>Performance Agreement: PA</a:t>
            </a:r>
            <a:endParaRPr lang="en-US" sz="4701" b="1" dirty="0">
              <a:solidFill>
                <a:srgbClr val="FF619A"/>
              </a:solidFill>
              <a:latin typeface="เอฟซี ซับเจค Bold"/>
              <a:ea typeface="เอฟซี ซับเจค Bold"/>
              <a:cs typeface="เอฟซี ซับเจค Bold"/>
              <a:sym typeface="เอฟซี ซับเจค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525325" y="1212415"/>
            <a:ext cx="4416166" cy="115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6"/>
              </a:lnSpc>
              <a:spcBef>
                <a:spcPct val="0"/>
              </a:spcBef>
            </a:pPr>
            <a:r>
              <a:rPr lang="th-TH" dirty="0">
                <a:solidFill>
                  <a:srgbClr val="000000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สำหรับข้าราชการครูและบุคลากรทางการศึกษา</a:t>
            </a:r>
          </a:p>
          <a:p>
            <a:pPr algn="l">
              <a:lnSpc>
                <a:spcPts val="3136"/>
              </a:lnSpc>
              <a:spcBef>
                <a:spcPct val="0"/>
              </a:spcBef>
            </a:pPr>
            <a:r>
              <a:rPr lang="th-TH" sz="1600" dirty="0">
                <a:solidFill>
                  <a:srgbClr val="000000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ตำแหน่งครู วิทยฐานะครู.........................................</a:t>
            </a:r>
          </a:p>
          <a:p>
            <a:pPr algn="l">
              <a:lnSpc>
                <a:spcPts val="3136"/>
              </a:lnSpc>
              <a:spcBef>
                <a:spcPct val="0"/>
              </a:spcBef>
            </a:pPr>
            <a:r>
              <a:rPr lang="th-TH" sz="1600" dirty="0">
                <a:solidFill>
                  <a:srgbClr val="000000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ปีงบประมาณ พ.ศ. 2569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1518" y="9152011"/>
            <a:ext cx="4644517" cy="32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3"/>
              </a:lnSpc>
              <a:spcBef>
                <a:spcPct val="0"/>
              </a:spcBef>
            </a:pPr>
            <a:r>
              <a:rPr lang="th-TH" sz="1859" dirty="0">
                <a:solidFill>
                  <a:srgbClr val="FFFFFF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โรงเรียนลาดยาววิทยาคม</a:t>
            </a:r>
            <a:endParaRPr lang="en-US" sz="1859" dirty="0">
              <a:solidFill>
                <a:srgbClr val="FFFFFF"/>
              </a:solidFill>
              <a:latin typeface="เอฟซี ซับเจค"/>
              <a:ea typeface="เอฟซี ซับเจค"/>
              <a:cs typeface="เอฟซี ซับเจค"/>
              <a:sym typeface="เอฟซี ซับเจค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4805" y="9496304"/>
            <a:ext cx="7299673" cy="319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th-TH" sz="1600" dirty="0">
                <a:solidFill>
                  <a:srgbClr val="FFFFFF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สังกัดสำนักงานเขตพื้นที่การศึกษามัธยมศึกษานครสวรรค์</a:t>
            </a:r>
            <a:endParaRPr lang="en-US" sz="1600" dirty="0">
              <a:solidFill>
                <a:srgbClr val="FFFFFF"/>
              </a:solidFill>
              <a:latin typeface="เอฟซี ซับเจค"/>
              <a:ea typeface="เอฟซี ซับเจค"/>
              <a:cs typeface="เอฟซี ซับเจค"/>
              <a:sym typeface="เอฟซี ซับเจค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9882" y="9792220"/>
            <a:ext cx="6689521" cy="311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th-TH" sz="1600" dirty="0">
                <a:solidFill>
                  <a:srgbClr val="FFFFFF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สำนักงานคณะกรรมการการศึกษาขั้นพื้นฐาน กระทรวงศึกษาธิการ</a:t>
            </a:r>
            <a:endParaRPr lang="en-US" sz="1600" dirty="0">
              <a:solidFill>
                <a:srgbClr val="FFFFFF"/>
              </a:solidFill>
              <a:latin typeface="เอฟซี ซับเจค"/>
              <a:ea typeface="เอฟซี ซับเจค"/>
              <a:cs typeface="เอฟซี ซับเจค"/>
              <a:sym typeface="เอฟซี ซับเจค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CC15CA76-7729-4E62-0915-E15AD47DF513}"/>
              </a:ext>
            </a:extLst>
          </p:cNvPr>
          <p:cNvSpPr txBox="1"/>
          <p:nvPr/>
        </p:nvSpPr>
        <p:spPr>
          <a:xfrm>
            <a:off x="2525325" y="2305608"/>
            <a:ext cx="6125581" cy="75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6"/>
              </a:lnSpc>
              <a:spcBef>
                <a:spcPct val="0"/>
              </a:spcBef>
            </a:pPr>
            <a:r>
              <a:rPr lang="th-TH" sz="1400" dirty="0">
                <a:solidFill>
                  <a:srgbClr val="000000"/>
                </a:solidFill>
                <a:latin typeface="เอฟซี ซับเจค"/>
                <a:ea typeface="เอฟซี ซับเจค"/>
                <a:cs typeface="เอฟซี ซับเจค"/>
                <a:sym typeface="เอฟซี ซับเจค"/>
              </a:rPr>
              <a:t>ระหว่างวันที่ 1 ตุลาคม พ.ศ. 2568 ถึงวันที่ 30 กันยายน พ.ศ. 2569</a:t>
            </a:r>
          </a:p>
          <a:p>
            <a:pPr algn="l">
              <a:lnSpc>
                <a:spcPts val="3136"/>
              </a:lnSpc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เอฟซี ซับเจค"/>
              <a:ea typeface="เอฟซี ซับเจค"/>
              <a:cs typeface="เอฟซี ซับเจค"/>
              <a:sym typeface="เอฟซี ซับเจค"/>
            </a:endParaRPr>
          </a:p>
        </p:txBody>
      </p:sp>
      <p:pic>
        <p:nvPicPr>
          <p:cNvPr id="31" name="รูปภาพ 30" descr="รูปภาพประกอบด้วย การ์ตูน, กราฟิก, ศิลปะ, สัญลักษณ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12EA5F5-54BB-6903-30DE-B0DD9BBF9A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2" y="291224"/>
            <a:ext cx="1466099" cy="15125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F213B-7763-E2A0-5F76-B0BEFF165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901FA5-648D-BDC2-57F3-DA83187059E4}"/>
              </a:ext>
            </a:extLst>
          </p:cNvPr>
          <p:cNvSpPr/>
          <p:nvPr/>
        </p:nvSpPr>
        <p:spPr>
          <a:xfrm flipH="1" flipV="1">
            <a:off x="-5959" y="5346700"/>
            <a:ext cx="8389520" cy="5346000"/>
          </a:xfrm>
          <a:custGeom>
            <a:avLst/>
            <a:gdLst/>
            <a:ahLst/>
            <a:cxnLst/>
            <a:rect l="l" t="t" r="r" b="b"/>
            <a:pathLst>
              <a:path w="8777373" h="5869137">
                <a:moveTo>
                  <a:pt x="0" y="5869137"/>
                </a:moveTo>
                <a:lnTo>
                  <a:pt x="8777374" y="5869137"/>
                </a:lnTo>
                <a:lnTo>
                  <a:pt x="8777374" y="0"/>
                </a:lnTo>
                <a:lnTo>
                  <a:pt x="0" y="0"/>
                </a:lnTo>
                <a:lnTo>
                  <a:pt x="0" y="586913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1520AC-3AA3-4EB2-8889-11148FFCDA36}"/>
              </a:ext>
            </a:extLst>
          </p:cNvPr>
          <p:cNvSpPr/>
          <p:nvPr/>
        </p:nvSpPr>
        <p:spPr>
          <a:xfrm>
            <a:off x="1188733" y="-673100"/>
            <a:ext cx="2589517" cy="2453567"/>
          </a:xfrm>
          <a:custGeom>
            <a:avLst/>
            <a:gdLst/>
            <a:ahLst/>
            <a:cxnLst/>
            <a:rect l="l" t="t" r="r" b="b"/>
            <a:pathLst>
              <a:path w="2589517" h="2453567">
                <a:moveTo>
                  <a:pt x="2589517" y="0"/>
                </a:moveTo>
                <a:lnTo>
                  <a:pt x="0" y="0"/>
                </a:lnTo>
                <a:lnTo>
                  <a:pt x="0" y="2453567"/>
                </a:lnTo>
                <a:lnTo>
                  <a:pt x="2589517" y="2453567"/>
                </a:lnTo>
                <a:lnTo>
                  <a:pt x="258951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6D424D8-1819-3980-71CA-A58F8039F2AC}"/>
              </a:ext>
            </a:extLst>
          </p:cNvPr>
          <p:cNvSpPr/>
          <p:nvPr/>
        </p:nvSpPr>
        <p:spPr>
          <a:xfrm flipH="1">
            <a:off x="-1174750" y="-673100"/>
            <a:ext cx="3886200" cy="3687651"/>
          </a:xfrm>
          <a:custGeom>
            <a:avLst/>
            <a:gdLst/>
            <a:ahLst/>
            <a:cxnLst/>
            <a:rect l="l" t="t" r="r" b="b"/>
            <a:pathLst>
              <a:path w="2699306" h="2460867">
                <a:moveTo>
                  <a:pt x="2699306" y="0"/>
                </a:moveTo>
                <a:lnTo>
                  <a:pt x="0" y="0"/>
                </a:lnTo>
                <a:lnTo>
                  <a:pt x="0" y="2460867"/>
                </a:lnTo>
                <a:lnTo>
                  <a:pt x="2699306" y="2460867"/>
                </a:lnTo>
                <a:lnTo>
                  <a:pt x="269930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1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</Words>
  <Application>Microsoft Office PowerPoint</Application>
  <PresentationFormat>กำหนดเอง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เอฟซี ซับเจค</vt:lpstr>
      <vt:lpstr>เอฟซี ซับเจค Bold</vt:lpstr>
      <vt:lpstr>Calibri</vt:lpstr>
      <vt:lpstr>Arial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สีชมพู สีขาว ทางการ โมเดิร์น ดอกไม้ หน้าปกรายงาน ประเมินผลงาน เอกสารA4</dc:title>
  <dc:creator>User</dc:creator>
  <cp:lastModifiedBy>Nualnala Sampaoyon</cp:lastModifiedBy>
  <cp:revision>2</cp:revision>
  <dcterms:created xsi:type="dcterms:W3CDTF">2006-08-16T00:00:00Z</dcterms:created>
  <dcterms:modified xsi:type="dcterms:W3CDTF">2025-11-27T08:49:02Z</dcterms:modified>
  <dc:identifier>DAG54F0jLDU</dc:identifier>
</cp:coreProperties>
</file>